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439" r:id="rId3"/>
    <p:sldId id="2443" r:id="rId4"/>
    <p:sldId id="2448" r:id="rId5"/>
    <p:sldId id="2449" r:id="rId6"/>
    <p:sldId id="2440" r:id="rId7"/>
    <p:sldId id="2451" r:id="rId8"/>
    <p:sldId id="2444" r:id="rId9"/>
    <p:sldId id="2452" r:id="rId10"/>
    <p:sldId id="2453" r:id="rId11"/>
    <p:sldId id="2454" r:id="rId12"/>
    <p:sldId id="2456" r:id="rId13"/>
    <p:sldId id="2458" r:id="rId14"/>
    <p:sldId id="2457" r:id="rId15"/>
    <p:sldId id="2445" r:id="rId16"/>
    <p:sldId id="2465" r:id="rId17"/>
    <p:sldId id="2459" r:id="rId18"/>
    <p:sldId id="2461" r:id="rId19"/>
    <p:sldId id="2462" r:id="rId20"/>
    <p:sldId id="2446" r:id="rId21"/>
    <p:sldId id="2463" r:id="rId22"/>
    <p:sldId id="2464" r:id="rId23"/>
    <p:sldId id="2441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好好 罗" initials="好好" lastIdx="1" clrIdx="0">
    <p:extLst>
      <p:ext uri="{19B8F6BF-5375-455C-9EA6-DF929625EA0E}">
        <p15:presenceInfo xmlns:p15="http://schemas.microsoft.com/office/powerpoint/2012/main" userId="ef8db452f3c80d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2T00:35:22.92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9172CC-A76F-4944-A771-EE1174519C47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076F9A-E8CC-4AD7-B6C9-5C3B09FDD82E}" type="datetime1">
              <a:rPr lang="zh-CN" altLang="en-US" smtClean="0"/>
              <a:pPr/>
              <a:t>2021/4/12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3BE989-76B8-4F13-9267-01FDA45C437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04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7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1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56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368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92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77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51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4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585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92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0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2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35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长方形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1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1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>
              <a:lnSpc>
                <a:spcPct val="150000"/>
              </a:lnSpc>
            </a:pPr>
            <a:r>
              <a:rPr lang="zh-CN" altLang="en-US" noProof="0"/>
              <a:t>单击此处编辑母版文本样式</a:t>
            </a:r>
          </a:p>
          <a:p>
            <a:pPr lvl="1" rtl="0">
              <a:lnSpc>
                <a:spcPct val="150000"/>
              </a:lnSpc>
            </a:pPr>
            <a:r>
              <a:rPr lang="zh-CN" altLang="en-US" noProof="0"/>
              <a:t>二级</a:t>
            </a:r>
          </a:p>
          <a:p>
            <a:pPr lvl="2" rtl="0">
              <a:lnSpc>
                <a:spcPct val="150000"/>
              </a:lnSpc>
            </a:pPr>
            <a:r>
              <a:rPr lang="zh-CN" altLang="en-US" noProof="0"/>
              <a:t>三级</a:t>
            </a:r>
          </a:p>
          <a:p>
            <a:pPr lvl="3" rtl="0">
              <a:lnSpc>
                <a:spcPct val="150000"/>
              </a:lnSpc>
            </a:pPr>
            <a:r>
              <a:rPr lang="zh-CN" altLang="en-US" noProof="0"/>
              <a:t>四级</a:t>
            </a:r>
          </a:p>
          <a:p>
            <a:pPr lvl="4" rtl="0">
              <a:lnSpc>
                <a:spcPct val="150000"/>
              </a:lnSpc>
            </a:pPr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1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10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>
              <a:lnSpc>
                <a:spcPct val="150000"/>
              </a:lnSpc>
            </a:pPr>
            <a:r>
              <a:rPr lang="zh-CN" altLang="en-US" noProof="0"/>
              <a:t>单击此处编辑母版文本样式</a:t>
            </a:r>
          </a:p>
          <a:p>
            <a:pPr lvl="1" rtl="0">
              <a:lnSpc>
                <a:spcPct val="150000"/>
              </a:lnSpc>
            </a:pPr>
            <a:r>
              <a:rPr lang="zh-CN" altLang="en-US" noProof="0"/>
              <a:t>二级</a:t>
            </a:r>
          </a:p>
          <a:p>
            <a:pPr lvl="2" rtl="0">
              <a:lnSpc>
                <a:spcPct val="150000"/>
              </a:lnSpc>
            </a:pPr>
            <a:r>
              <a:rPr lang="zh-CN" altLang="en-US" noProof="0"/>
              <a:t>三级</a:t>
            </a:r>
          </a:p>
          <a:p>
            <a:pPr lvl="3" rtl="0">
              <a:lnSpc>
                <a:spcPct val="150000"/>
              </a:lnSpc>
            </a:pPr>
            <a:r>
              <a:rPr lang="zh-CN" altLang="en-US" noProof="0"/>
              <a:t>四级</a:t>
            </a:r>
          </a:p>
          <a:p>
            <a:pPr lvl="4" rtl="0">
              <a:lnSpc>
                <a:spcPct val="150000"/>
              </a:lnSpc>
            </a:pPr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长方形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长方形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cn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zh-cn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CN" noProof="0" smtClean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noProof="0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长方形 10" descr="打开正方形重点标记块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" name="长方形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US" altLang="zh-CN" noProof="0" smtClean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zh-CN" altLang="en-US" noProof="0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像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2" name="组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长方形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图像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长方形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内容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长方形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长方形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长方形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长方形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 </a:t>
            </a:r>
            <a:br>
              <a:rPr lang="zh-CN" altLang="en-US" noProof="0" dirty="0"/>
            </a:br>
            <a:r>
              <a:rPr lang="zh-CN" altLang="en-US" noProof="0" dirty="0"/>
              <a:t>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algn="ctr" rtl="0"/>
            <a:r>
              <a:rPr lang="zh-CN" altLang="en-US" noProof="0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：剪去单角的矩形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71" r:id="rId13"/>
    <p:sldLayoutId id="214748365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car.mp4" TargetMode="Externa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抽象建筑" title="抽象建筑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长方形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0" name="组 39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长方形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长方形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长方形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3" y="2017424"/>
            <a:ext cx="6609256" cy="1508126"/>
          </a:xfrm>
        </p:spPr>
        <p:txBody>
          <a:bodyPr rtlCol="0"/>
          <a:lstStyle/>
          <a:p>
            <a:pPr rtl="0"/>
            <a:r>
              <a:rPr lang="zh-CN" altLang="en-US" dirty="0"/>
              <a:t>基于深度学习的</a:t>
            </a:r>
            <a:br>
              <a:rPr lang="en-US" altLang="zh-CN" dirty="0"/>
            </a:br>
            <a:r>
              <a:rPr lang="zh-CN" altLang="en-US" dirty="0"/>
              <a:t>单目深度估计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773" y="4024759"/>
            <a:ext cx="6609256" cy="450503"/>
          </a:xfrm>
        </p:spPr>
        <p:txBody>
          <a:bodyPr rtlCol="0"/>
          <a:lstStyle/>
          <a:p>
            <a:pPr rtl="0"/>
            <a:r>
              <a:rPr lang="en-US" altLang="zh-CN" dirty="0"/>
              <a:t>By </a:t>
            </a:r>
            <a:r>
              <a:rPr lang="zh-CN" altLang="en-US" dirty="0"/>
              <a:t>罗乾豪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B4DF48-65D6-4114-99E2-B31B8F31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15" y="509908"/>
            <a:ext cx="4661916" cy="587876"/>
          </a:xfrm>
        </p:spPr>
        <p:txBody>
          <a:bodyPr>
            <a:normAutofit/>
          </a:bodyPr>
          <a:lstStyle/>
          <a:p>
            <a:r>
              <a:rPr lang="en-US" altLang="zh-CN" dirty="0"/>
              <a:t>FCN</a:t>
            </a:r>
            <a:r>
              <a:rPr lang="zh-CN" altLang="en-US" dirty="0"/>
              <a:t>（全卷积神经网络）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4E5AC9-B9E0-499A-8C66-ADA5FDC52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444192"/>
            <a:ext cx="5138057" cy="1545193"/>
          </a:xfrm>
        </p:spPr>
        <p:txBody>
          <a:bodyPr/>
          <a:lstStyle/>
          <a:p>
            <a:r>
              <a:rPr lang="en-US" altLang="zh-CN" dirty="0" err="1"/>
              <a:t>Fcn</a:t>
            </a:r>
            <a:r>
              <a:rPr lang="zh-CN" altLang="en-US" dirty="0"/>
              <a:t>将传统的</a:t>
            </a:r>
            <a:r>
              <a:rPr lang="en-US" altLang="zh-CN" dirty="0" err="1"/>
              <a:t>cnn</a:t>
            </a:r>
            <a:r>
              <a:rPr lang="zh-CN" altLang="en-US" dirty="0"/>
              <a:t>后面的全连接层换成了卷积层，这样网络的输出就不再是类别或者是类别的概率，而是</a:t>
            </a:r>
            <a:r>
              <a:rPr lang="en-US" altLang="zh-CN" dirty="0"/>
              <a:t>heatmap</a:t>
            </a:r>
            <a:r>
              <a:rPr lang="zh-CN" altLang="en-US" dirty="0"/>
              <a:t>（高维特征图）；利用上采样解决</a:t>
            </a:r>
            <a:r>
              <a:rPr lang="en-US" altLang="zh-CN" dirty="0"/>
              <a:t>conv</a:t>
            </a:r>
            <a:r>
              <a:rPr lang="zh-CN" altLang="en-US" dirty="0"/>
              <a:t>和</a:t>
            </a:r>
            <a:r>
              <a:rPr lang="en-US" altLang="zh-CN" dirty="0"/>
              <a:t>pooling</a:t>
            </a:r>
            <a:r>
              <a:rPr lang="zh-CN" altLang="en-US" dirty="0"/>
              <a:t>对图像尺寸的影响。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5DFE0E-27B6-416F-950B-939DC14C47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B7CDF786-1930-4786-8B2B-70FD6DC0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69" y="3144037"/>
            <a:ext cx="7075864" cy="28413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741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两栋大楼" title="两栋大楼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长方形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 descr="白色背景正方形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2" y="556396"/>
            <a:ext cx="1876149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fcn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E440D4-6CCF-4B59-A134-2DF03F8B8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2" y="1168306"/>
            <a:ext cx="5939145" cy="233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16EE7A-F41C-40C5-A9EA-27E26D374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42" y="3804500"/>
            <a:ext cx="7976013" cy="2254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320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2" y="556396"/>
            <a:ext cx="1876149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Fc</a:t>
            </a:r>
            <a:r>
              <a:rPr lang="en-US" altLang="zh-CN" dirty="0" err="1"/>
              <a:t>r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E2EA26-9A01-48DD-BC3F-72476CE8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81" y="1938929"/>
            <a:ext cx="10272637" cy="3934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7F97F4-9BF7-4499-B720-948BDC2D930F}"/>
              </a:ext>
            </a:extLst>
          </p:cNvPr>
          <p:cNvSpPr txBox="1"/>
          <p:nvPr/>
        </p:nvSpPr>
        <p:spPr>
          <a:xfrm>
            <a:off x="1099038" y="1158563"/>
            <a:ext cx="516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Fcrn</a:t>
            </a:r>
            <a:r>
              <a:rPr lang="zh-CN" altLang="en-US" dirty="0"/>
              <a:t>模型是在</a:t>
            </a:r>
            <a:r>
              <a:rPr lang="en-US" altLang="zh-CN" dirty="0" err="1"/>
              <a:t>fcn</a:t>
            </a:r>
            <a:r>
              <a:rPr lang="zh-CN" altLang="en-US" dirty="0"/>
              <a:t>的基础上，将原本的</a:t>
            </a:r>
            <a:r>
              <a:rPr lang="en-US" altLang="zh-CN" dirty="0" err="1"/>
              <a:t>alexnet</a:t>
            </a:r>
            <a:r>
              <a:rPr lang="zh-CN" altLang="en-US" dirty="0"/>
              <a:t>网络架构改成</a:t>
            </a:r>
            <a:r>
              <a:rPr lang="en-US" altLang="zh-CN" dirty="0"/>
              <a:t>resnet50</a:t>
            </a:r>
            <a:r>
              <a:rPr lang="zh-CN" altLang="en-US" dirty="0"/>
              <a:t>，并引入了</a:t>
            </a:r>
            <a:r>
              <a:rPr lang="en-US" altLang="zh-CN" dirty="0"/>
              <a:t>up-projection</a:t>
            </a:r>
            <a:r>
              <a:rPr lang="zh-CN" altLang="en-US" dirty="0"/>
              <a:t>的概念。</a:t>
            </a:r>
          </a:p>
        </p:txBody>
      </p:sp>
    </p:spTree>
    <p:extLst>
      <p:ext uri="{BB962C8B-B14F-4D97-AF65-F5344CB8AC3E}">
        <p14:creationId xmlns:p14="http://schemas.microsoft.com/office/powerpoint/2010/main" val="143594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2" y="556396"/>
            <a:ext cx="1876149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Fc</a:t>
            </a:r>
            <a:r>
              <a:rPr lang="en-US" altLang="zh-CN" dirty="0" err="1"/>
              <a:t>r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7F97F4-9BF7-4499-B720-948BDC2D930F}"/>
              </a:ext>
            </a:extLst>
          </p:cNvPr>
          <p:cNvSpPr txBox="1"/>
          <p:nvPr/>
        </p:nvSpPr>
        <p:spPr>
          <a:xfrm>
            <a:off x="1099038" y="1158563"/>
            <a:ext cx="5460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Fcrn</a:t>
            </a:r>
            <a:r>
              <a:rPr lang="zh-CN" altLang="en-US" dirty="0"/>
              <a:t>模型有</a:t>
            </a:r>
            <a:r>
              <a:rPr lang="en-US" altLang="zh-CN" dirty="0"/>
              <a:t>baseline</a:t>
            </a:r>
            <a:r>
              <a:rPr lang="zh-CN" altLang="en-US" dirty="0"/>
              <a:t>版本和</a:t>
            </a:r>
            <a:r>
              <a:rPr lang="en-US" altLang="zh-CN" dirty="0"/>
              <a:t>fast</a:t>
            </a:r>
            <a:r>
              <a:rPr lang="zh-CN" altLang="en-US" dirty="0"/>
              <a:t>版本，其中主要的区别就在于上采样过程中的上卷积</a:t>
            </a:r>
            <a:r>
              <a:rPr lang="en-US" altLang="zh-CN" dirty="0"/>
              <a:t>(fig a.)</a:t>
            </a:r>
            <a:r>
              <a:rPr lang="zh-CN" altLang="en-US" dirty="0"/>
              <a:t>结构和上投影</a:t>
            </a:r>
            <a:r>
              <a:rPr lang="en-US" altLang="zh-CN" dirty="0"/>
              <a:t>(fig c.)</a:t>
            </a:r>
            <a:r>
              <a:rPr lang="zh-CN" altLang="en-US" dirty="0"/>
              <a:t>结构。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3AD19-7443-495E-8870-6D56B6D3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9" y="2397472"/>
            <a:ext cx="5697416" cy="3839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075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2" y="556396"/>
            <a:ext cx="1876149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 err="1"/>
              <a:t>hed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7F97F4-9BF7-4499-B720-948BDC2D930F}"/>
              </a:ext>
            </a:extLst>
          </p:cNvPr>
          <p:cNvSpPr txBox="1"/>
          <p:nvPr/>
        </p:nvSpPr>
        <p:spPr>
          <a:xfrm>
            <a:off x="1099038" y="1158563"/>
            <a:ext cx="516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HED</a:t>
            </a:r>
            <a:r>
              <a:rPr lang="zh-CN" altLang="en-US" dirty="0"/>
              <a:t>网络是在</a:t>
            </a:r>
            <a:r>
              <a:rPr lang="en-US" altLang="zh-CN" dirty="0"/>
              <a:t>FCN</a:t>
            </a:r>
            <a:r>
              <a:rPr lang="zh-CN" altLang="en-US" dirty="0"/>
              <a:t>的架构上的修改，实现对图像轮廓边缘的提取。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287F1E-57F3-4632-B79E-580BF3E6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38" y="1938928"/>
            <a:ext cx="5514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0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景观" title="城市景观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 1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8" name="图形 17" descr="打开正方形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代码简述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CN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by </a:t>
            </a:r>
            <a:r>
              <a:rPr lang="en-US" altLang="zh-CN" dirty="0" err="1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pytorch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4" name="矩形：剪去单角的矩形 13" descr="页脚重点标记块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88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65992"/>
            <a:ext cx="1947708" cy="58787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0E3E49-A963-4604-8812-205D8C0ECA97}"/>
              </a:ext>
            </a:extLst>
          </p:cNvPr>
          <p:cNvSpPr txBox="1"/>
          <p:nvPr/>
        </p:nvSpPr>
        <p:spPr>
          <a:xfrm>
            <a:off x="923192" y="1255164"/>
            <a:ext cx="48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AF0A8C-E385-4F8F-8CCF-4D776BA7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60" y="1730507"/>
            <a:ext cx="4591489" cy="41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65992"/>
            <a:ext cx="1947708" cy="58787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0EE16D-E9BF-4FE5-BAAB-AC4B2552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26" y="1648446"/>
            <a:ext cx="8169348" cy="36426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0E3E49-A963-4604-8812-205D8C0ECA97}"/>
              </a:ext>
            </a:extLst>
          </p:cNvPr>
          <p:cNvSpPr txBox="1"/>
          <p:nvPr/>
        </p:nvSpPr>
        <p:spPr>
          <a:xfrm>
            <a:off x="923192" y="1255164"/>
            <a:ext cx="48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加载数据</a:t>
            </a:r>
          </a:p>
        </p:txBody>
      </p:sp>
    </p:spTree>
    <p:extLst>
      <p:ext uri="{BB962C8B-B14F-4D97-AF65-F5344CB8AC3E}">
        <p14:creationId xmlns:p14="http://schemas.microsoft.com/office/powerpoint/2010/main" val="115936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65992"/>
            <a:ext cx="1947708" cy="58787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0E3E49-A963-4604-8812-205D8C0ECA97}"/>
              </a:ext>
            </a:extLst>
          </p:cNvPr>
          <p:cNvSpPr txBox="1"/>
          <p:nvPr/>
        </p:nvSpPr>
        <p:spPr>
          <a:xfrm>
            <a:off x="923192" y="1255164"/>
            <a:ext cx="48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定义模型、</a:t>
            </a:r>
            <a:r>
              <a:rPr lang="en-US" altLang="zh-CN" dirty="0"/>
              <a:t>loss</a:t>
            </a:r>
            <a:r>
              <a:rPr lang="zh-CN" altLang="en-US" dirty="0"/>
              <a:t>、</a:t>
            </a:r>
            <a:r>
              <a:rPr lang="en-US" altLang="zh-CN" dirty="0"/>
              <a:t>optimizer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FCFE39-8521-45C5-A8E4-0E0B2B3A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6" y="1965833"/>
            <a:ext cx="7712108" cy="1463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8C89C-3169-460A-86F6-540F32612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56" y="3993726"/>
            <a:ext cx="3551228" cy="7696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427648-7E66-419B-A22B-FBC489A3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456" y="5423183"/>
            <a:ext cx="6241321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5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65992"/>
            <a:ext cx="1947708" cy="58787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0E3E49-A963-4604-8812-205D8C0ECA97}"/>
              </a:ext>
            </a:extLst>
          </p:cNvPr>
          <p:cNvSpPr txBox="1"/>
          <p:nvPr/>
        </p:nvSpPr>
        <p:spPr>
          <a:xfrm>
            <a:off x="923192" y="1060381"/>
            <a:ext cx="48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训练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B7BD3D-E18A-4D3F-8885-6236DCCB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80" y="1624496"/>
            <a:ext cx="8861739" cy="60629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1D7D1A-B465-4399-B0CC-AAD936AB6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05" y="1429713"/>
            <a:ext cx="8110343" cy="56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大楼" title="大楼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组 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3" name="图形 12" descr="打开正方形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长方形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59068" y="794079"/>
            <a:ext cx="4351910" cy="4001767"/>
          </a:xfrm>
        </p:spPr>
        <p:txBody>
          <a:bodyPr rtlCol="0"/>
          <a:lstStyle/>
          <a:p>
            <a:pPr rtl="0"/>
            <a:r>
              <a:rPr lang="zh-CN" altLang="en-US" sz="2400" b="1" dirty="0"/>
              <a:t>目录</a:t>
            </a:r>
            <a:endParaRPr lang="en-US" altLang="zh-CN" sz="2400" b="1" dirty="0"/>
          </a:p>
          <a:p>
            <a:pPr rtl="0"/>
            <a:endParaRPr lang="en-US" altLang="zh-CN" sz="2400" b="1" dirty="0"/>
          </a:p>
          <a:p>
            <a:pPr algn="l" rtl="0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深度估计简介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;</a:t>
            </a:r>
          </a:p>
          <a:p>
            <a:pPr algn="l" rtl="0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数据集介绍；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l" rtl="0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如何实现深度估计；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l" rtl="0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深度估计代码介绍；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l" rtl="0"/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结果展示。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：剪去单角的矩形 11" descr="页脚框重点标记">
            <a:extLst>
              <a:ext uri="{FF2B5EF4-FFF2-40B4-BE49-F238E27FC236}">
                <a16:creationId xmlns:a16="http://schemas.microsoft.com/office/drawing/2014/main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景观" title="城市景观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 1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8" name="图形 17" descr="打开正方形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结果展示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CN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4" name="矩形：剪去单角的矩形 13" descr="页脚重点标记块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28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C88FEE-8932-4EF8-BE90-2150B7E54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altLang="zh-CN" smtClean="0"/>
              <a:pPr/>
              <a:t>21</a:t>
            </a:fld>
            <a:endParaRPr lang="zh-CN" altLang="en-US" dirty="0"/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16F9A9A6-C15F-476B-B0C4-DB8FDBF31626}"/>
              </a:ext>
            </a:extLst>
          </p:cNvPr>
          <p:cNvSpPr txBox="1">
            <a:spLocks/>
          </p:cNvSpPr>
          <p:nvPr/>
        </p:nvSpPr>
        <p:spPr>
          <a:xfrm>
            <a:off x="0" y="103655"/>
            <a:ext cx="1947708" cy="587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18A611-5F1B-49A0-9E0D-66F5E4E01C63}"/>
              </a:ext>
            </a:extLst>
          </p:cNvPr>
          <p:cNvSpPr txBox="1"/>
          <p:nvPr/>
        </p:nvSpPr>
        <p:spPr>
          <a:xfrm>
            <a:off x="504300" y="660110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 </a:t>
            </a:r>
            <a:r>
              <a:rPr lang="zh-CN" altLang="en-US" dirty="0"/>
              <a:t>训练过程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4032EF-907D-49F9-B952-09B0D625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16" y="1257300"/>
            <a:ext cx="2182584" cy="1636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6A17E3-7E28-45A5-B493-DA9C71DE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92" y="1257300"/>
            <a:ext cx="2182584" cy="16369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207B89-A01A-4132-9E26-A068AF71A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368" y="1257300"/>
            <a:ext cx="2182584" cy="16369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67CDE4-A09E-4EFC-A942-70E28BBD3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16" y="3145294"/>
            <a:ext cx="2182584" cy="1636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CF5734-2F27-4C33-A46F-937F7B146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592" y="3159870"/>
            <a:ext cx="2182584" cy="1636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3AA7E0-681F-4D4B-8B85-479B78903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368" y="3152519"/>
            <a:ext cx="2182584" cy="16369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CB4615-7AC3-44A9-95F0-87CD2A097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816" y="4980613"/>
            <a:ext cx="2182584" cy="1636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23854C-DC1B-4D53-9163-0BA6730FA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592" y="4980613"/>
            <a:ext cx="2182584" cy="163693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E873E58-3F9E-4027-ACDD-962179585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9368" y="4980613"/>
            <a:ext cx="2182584" cy="163693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E72D318-7B01-4FE8-809B-865DAA46B57A}"/>
              </a:ext>
            </a:extLst>
          </p:cNvPr>
          <p:cNvSpPr txBox="1"/>
          <p:nvPr/>
        </p:nvSpPr>
        <p:spPr>
          <a:xfrm>
            <a:off x="392039" y="3786322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FAA2B3-52A4-4A93-AABF-5C936ECE596F}"/>
              </a:ext>
            </a:extLst>
          </p:cNvPr>
          <p:cNvSpPr txBox="1"/>
          <p:nvPr/>
        </p:nvSpPr>
        <p:spPr>
          <a:xfrm>
            <a:off x="392039" y="2007910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7D9CC-CE7F-4E46-A4BF-0CA3B9D8A98A}"/>
              </a:ext>
            </a:extLst>
          </p:cNvPr>
          <p:cNvSpPr txBox="1"/>
          <p:nvPr/>
        </p:nvSpPr>
        <p:spPr>
          <a:xfrm>
            <a:off x="260624" y="5614416"/>
            <a:ext cx="108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15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39480C-3404-45C6-AB9F-066DA4252BCF}"/>
              </a:ext>
            </a:extLst>
          </p:cNvPr>
          <p:cNvSpPr txBox="1"/>
          <p:nvPr/>
        </p:nvSpPr>
        <p:spPr>
          <a:xfrm>
            <a:off x="1947707" y="916250"/>
            <a:ext cx="117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55F4E6-5A32-49F5-982E-3BEDCA8F8C39}"/>
              </a:ext>
            </a:extLst>
          </p:cNvPr>
          <p:cNvSpPr txBox="1"/>
          <p:nvPr/>
        </p:nvSpPr>
        <p:spPr>
          <a:xfrm>
            <a:off x="5527954" y="883984"/>
            <a:ext cx="13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Labeled </a:t>
            </a:r>
            <a:r>
              <a:rPr lang="zh-CN" altLang="en-US" dirty="0"/>
              <a:t>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0C7907-8988-44DB-9217-4BF820D0A68B}"/>
              </a:ext>
            </a:extLst>
          </p:cNvPr>
          <p:cNvSpPr txBox="1"/>
          <p:nvPr/>
        </p:nvSpPr>
        <p:spPr>
          <a:xfrm>
            <a:off x="8789691" y="881478"/>
            <a:ext cx="141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预测深度</a:t>
            </a:r>
            <a:r>
              <a:rPr lang="en-US" altLang="zh-CN" dirty="0"/>
              <a:t> </a:t>
            </a:r>
            <a:r>
              <a:rPr lang="zh-CN" altLang="en-US" dirty="0"/>
              <a:t>图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FAD52D0-BFD2-440E-9EAB-E1B29B3DB285}"/>
              </a:ext>
            </a:extLst>
          </p:cNvPr>
          <p:cNvCxnSpPr/>
          <p:nvPr/>
        </p:nvCxnSpPr>
        <p:spPr>
          <a:xfrm>
            <a:off x="3912577" y="2075769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756234C-BB02-4183-BDB3-1CAB920C6A09}"/>
              </a:ext>
            </a:extLst>
          </p:cNvPr>
          <p:cNvCxnSpPr/>
          <p:nvPr/>
        </p:nvCxnSpPr>
        <p:spPr>
          <a:xfrm>
            <a:off x="7353300" y="2088276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FEAF8F4-818E-47AC-880B-27749D4B695C}"/>
              </a:ext>
            </a:extLst>
          </p:cNvPr>
          <p:cNvCxnSpPr/>
          <p:nvPr/>
        </p:nvCxnSpPr>
        <p:spPr>
          <a:xfrm>
            <a:off x="3912577" y="3957119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50A0F4C-F362-4337-A20F-83454B2ABB9A}"/>
              </a:ext>
            </a:extLst>
          </p:cNvPr>
          <p:cNvCxnSpPr/>
          <p:nvPr/>
        </p:nvCxnSpPr>
        <p:spPr>
          <a:xfrm>
            <a:off x="7274169" y="3992288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968595-410B-432D-ABDB-EC7D8F421930}"/>
              </a:ext>
            </a:extLst>
          </p:cNvPr>
          <p:cNvCxnSpPr/>
          <p:nvPr/>
        </p:nvCxnSpPr>
        <p:spPr>
          <a:xfrm>
            <a:off x="3912577" y="5802797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03BB2FC-1DD9-4E4B-8902-465DA7F508A2}"/>
              </a:ext>
            </a:extLst>
          </p:cNvPr>
          <p:cNvCxnSpPr/>
          <p:nvPr/>
        </p:nvCxnSpPr>
        <p:spPr>
          <a:xfrm>
            <a:off x="7274169" y="5776420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C88FEE-8932-4EF8-BE90-2150B7E54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altLang="zh-CN" smtClean="0"/>
              <a:pPr/>
              <a:t>22</a:t>
            </a:fld>
            <a:endParaRPr lang="zh-CN" altLang="en-US" dirty="0"/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16F9A9A6-C15F-476B-B0C4-DB8FDBF31626}"/>
              </a:ext>
            </a:extLst>
          </p:cNvPr>
          <p:cNvSpPr txBox="1">
            <a:spLocks/>
          </p:cNvSpPr>
          <p:nvPr/>
        </p:nvSpPr>
        <p:spPr>
          <a:xfrm>
            <a:off x="0" y="103655"/>
            <a:ext cx="1947708" cy="587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18A611-5F1B-49A0-9E0D-66F5E4E01C63}"/>
              </a:ext>
            </a:extLst>
          </p:cNvPr>
          <p:cNvSpPr txBox="1"/>
          <p:nvPr/>
        </p:nvSpPr>
        <p:spPr>
          <a:xfrm>
            <a:off x="504300" y="660110"/>
            <a:ext cx="306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 Epoch 50 </a:t>
            </a:r>
            <a:r>
              <a:rPr lang="zh-CN" altLang="en-US" dirty="0"/>
              <a:t>效果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39480C-3404-45C6-AB9F-066DA4252BCF}"/>
              </a:ext>
            </a:extLst>
          </p:cNvPr>
          <p:cNvSpPr txBox="1"/>
          <p:nvPr/>
        </p:nvSpPr>
        <p:spPr>
          <a:xfrm>
            <a:off x="1985493" y="1121775"/>
            <a:ext cx="117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55F4E6-5A32-49F5-982E-3BEDCA8F8C39}"/>
              </a:ext>
            </a:extLst>
          </p:cNvPr>
          <p:cNvSpPr txBox="1"/>
          <p:nvPr/>
        </p:nvSpPr>
        <p:spPr>
          <a:xfrm>
            <a:off x="5527954" y="1121775"/>
            <a:ext cx="13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Labeled </a:t>
            </a:r>
            <a:r>
              <a:rPr lang="zh-CN" altLang="en-US" dirty="0"/>
              <a:t>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0C7907-8988-44DB-9217-4BF820D0A68B}"/>
              </a:ext>
            </a:extLst>
          </p:cNvPr>
          <p:cNvSpPr txBox="1"/>
          <p:nvPr/>
        </p:nvSpPr>
        <p:spPr>
          <a:xfrm>
            <a:off x="8789691" y="1121775"/>
            <a:ext cx="141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预测深度</a:t>
            </a:r>
            <a:r>
              <a:rPr lang="en-US" altLang="zh-CN" dirty="0"/>
              <a:t> </a:t>
            </a:r>
            <a:r>
              <a:rPr lang="zh-CN" altLang="en-US" dirty="0"/>
              <a:t>图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FAD52D0-BFD2-440E-9EAB-E1B29B3DB285}"/>
              </a:ext>
            </a:extLst>
          </p:cNvPr>
          <p:cNvCxnSpPr/>
          <p:nvPr/>
        </p:nvCxnSpPr>
        <p:spPr>
          <a:xfrm>
            <a:off x="3912577" y="2075769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756234C-BB02-4183-BDB3-1CAB920C6A09}"/>
              </a:ext>
            </a:extLst>
          </p:cNvPr>
          <p:cNvCxnSpPr/>
          <p:nvPr/>
        </p:nvCxnSpPr>
        <p:spPr>
          <a:xfrm>
            <a:off x="7353300" y="2088276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4D4D66B-5EDD-4713-BC8B-C44CE86A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89" y="1583490"/>
            <a:ext cx="2191049" cy="164328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418153-CC57-4882-8E6F-F12E08DB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87" y="1583472"/>
            <a:ext cx="2191025" cy="164326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7CD0C5C-D39B-463F-BBDA-13981756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646" y="1583472"/>
            <a:ext cx="2191008" cy="164325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7DBAD05-3DB8-4161-879A-7C3412AFC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989" y="3319160"/>
            <a:ext cx="2191049" cy="164328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75B6301-3A27-4EE4-8D96-59C6A12E6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646" y="3319093"/>
            <a:ext cx="2191008" cy="164325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543157C-9167-4CD8-9791-AE1525AE5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487" y="3319093"/>
            <a:ext cx="2191008" cy="164325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9853C1D-7DE0-4C48-9EB1-D7614E8CE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989" y="5107621"/>
            <a:ext cx="2191049" cy="164328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C322D1A-7E8D-4B44-95CE-EDF8C6DEC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487" y="5107621"/>
            <a:ext cx="2191008" cy="164325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EDF2439-6E27-47F3-8CF4-3818F0773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1605" y="5106583"/>
            <a:ext cx="2191008" cy="1643256"/>
          </a:xfrm>
          <a:prstGeom prst="rect">
            <a:avLst/>
          </a:prstGeom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B79FB56-F5C5-40DB-BE44-9E2705DF74EB}"/>
              </a:ext>
            </a:extLst>
          </p:cNvPr>
          <p:cNvCxnSpPr/>
          <p:nvPr/>
        </p:nvCxnSpPr>
        <p:spPr>
          <a:xfrm>
            <a:off x="3912577" y="4118515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10DB9F0-1378-47E6-ABD6-B2CBE2FC4773}"/>
              </a:ext>
            </a:extLst>
          </p:cNvPr>
          <p:cNvCxnSpPr/>
          <p:nvPr/>
        </p:nvCxnSpPr>
        <p:spPr>
          <a:xfrm>
            <a:off x="7353300" y="4118515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D5CDEF2-321A-42C7-99CD-EAF7BF80A4B3}"/>
              </a:ext>
            </a:extLst>
          </p:cNvPr>
          <p:cNvCxnSpPr/>
          <p:nvPr/>
        </p:nvCxnSpPr>
        <p:spPr>
          <a:xfrm>
            <a:off x="3912577" y="5853531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F1A56D0-D102-464F-BFE2-5D28E76FACBB}"/>
              </a:ext>
            </a:extLst>
          </p:cNvPr>
          <p:cNvCxnSpPr/>
          <p:nvPr/>
        </p:nvCxnSpPr>
        <p:spPr>
          <a:xfrm>
            <a:off x="7353300" y="5853531"/>
            <a:ext cx="808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抽象图像" title="抽象图像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长方形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0" name="组 39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长方形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长方形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长方形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29" name="矩形：剪去单角的矩形 28" descr="页脚重点标记正方形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景观" title="城市景观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 1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8" name="图形 17" descr="打开正方形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426890" cy="176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深度估计简介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CN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4" name="矩形：剪去单角的矩形 13" descr="页脚重点标记块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06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两栋大楼" title="两栋大楼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72041" y="-82065"/>
            <a:ext cx="5107464" cy="6409765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4333" y="525527"/>
            <a:ext cx="3930580" cy="48571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508" y="1211855"/>
            <a:ext cx="5138057" cy="339674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通过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一张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的场景图像，估计该图像中每个像素相对拍摄源的距离。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基于深度学习的单目深度估计依据的是像素值关系反映深度关系，其方法是通过一个函数将图像映射成深度图。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FF835-D9F5-40B3-8C2B-9818C00F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9" y="3258601"/>
            <a:ext cx="6369692" cy="2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两栋大楼" title="两栋大楼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长方形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 descr="白色背景正方形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64" y="533490"/>
            <a:ext cx="2895600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Application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320" y="1562040"/>
            <a:ext cx="5138057" cy="3396749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zh-CN" altLang="en-US" dirty="0">
                <a:hlinkClick r:id="rId5" action="ppaction://hlinkfile"/>
              </a:rPr>
              <a:t>无人驾驶</a:t>
            </a:r>
            <a:endParaRPr lang="en-US" altLang="zh-CN" dirty="0"/>
          </a:p>
          <a:p>
            <a:pPr marL="342900" indent="-342900" rtl="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机器人自主导航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0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景观" title="城市景观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 1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8" name="图形 17" descr="打开正方形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数据集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CN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  <a:endParaRPr lang="zh-CN" altLang="en-US" dirty="0">
              <a:solidFill>
                <a:srgbClr val="2F334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：剪去单角的矩形 13" descr="页脚重点标记块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 descr="白色背景正方形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95" y="587215"/>
            <a:ext cx="2895600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3450" y="1188069"/>
            <a:ext cx="5138057" cy="1048494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en-US" altLang="zh-CN" dirty="0"/>
              <a:t>NYUv2 Depth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 rtl="0">
              <a:buAutoNum type="arabicPeriod"/>
            </a:pPr>
            <a:r>
              <a:rPr lang="en-US" altLang="zh-CN" dirty="0"/>
              <a:t>KITTI 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482DA3-1157-44B0-8537-02811B20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98" y="2592971"/>
            <a:ext cx="4543838" cy="34078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A70C61-59B8-4D3A-A117-C6CF4B21F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559" y="2592971"/>
            <a:ext cx="4543837" cy="34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景观" title="城市景观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 11" descr="加粗正方形：深黑色开口形状、带阴影绿色方块和带文本占位符的白色方块。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8" name="图形 17" descr="打开正方形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 rtl="0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</a:t>
              </a:r>
            </a:p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实现深度估计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CN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</a:t>
            </a:r>
            <a:r>
              <a:rPr lang="zh-CN" altLang="en-US" dirty="0">
                <a:solidFill>
                  <a:srgbClr val="2F33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4" name="矩形：剪去单角的矩形 13" descr="页脚重点标记块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82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两栋大楼" title="两栋大楼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长方形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</a:p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 descr="白色背景正方形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2" y="556396"/>
            <a:ext cx="1876149" cy="46813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/>
              <a:t>how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320" y="1562040"/>
            <a:ext cx="5138057" cy="3396749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en-US" altLang="zh-CN" sz="2000" dirty="0" err="1"/>
              <a:t>Fcn</a:t>
            </a:r>
            <a:endParaRPr lang="en-US" altLang="zh-CN" sz="2000" dirty="0"/>
          </a:p>
          <a:p>
            <a:pPr marL="342900" indent="-342900" rtl="0">
              <a:buAutoNum type="arabicPeriod"/>
            </a:pPr>
            <a:r>
              <a:rPr lang="en-US" altLang="zh-CN" sz="2000" dirty="0" err="1"/>
              <a:t>Fcrn</a:t>
            </a:r>
            <a:endParaRPr lang="en-US" altLang="zh-CN" sz="2000" dirty="0"/>
          </a:p>
          <a:p>
            <a:pPr rtl="0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3.  HED</a:t>
            </a:r>
          </a:p>
          <a:p>
            <a:pPr marL="342900" indent="-342900" rtl="0">
              <a:buAutoNum type="arabicPeriod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添加页脚</a:t>
            </a:r>
          </a:p>
        </p:txBody>
      </p:sp>
      <p:sp>
        <p:nvSpPr>
          <p:cNvPr id="11" name="矩形：剪去单角的矩形 10" descr="页脚重点标记块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97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65_TF56051434" id="{D5F110CD-0118-44FA-88A7-8164805535A3}" vid="{86705EFA-B0A9-4662-9D29-B5A497ECBA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浅色现代主义演示文稿</Template>
  <TotalTime>687</TotalTime>
  <Words>442</Words>
  <Application>Microsoft Office PowerPoint</Application>
  <PresentationFormat>宽屏</PresentationFormat>
  <Paragraphs>1790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Microsoft YaHei UI</vt:lpstr>
      <vt:lpstr>华文新魏</vt:lpstr>
      <vt:lpstr>Arial</vt:lpstr>
      <vt:lpstr>Calibri</vt:lpstr>
      <vt:lpstr>Office 主题</vt:lpstr>
      <vt:lpstr>基于深度学习的 单目深度估计</vt:lpstr>
      <vt:lpstr>PowerPoint 演示文稿</vt:lpstr>
      <vt:lpstr>深度估计简介</vt:lpstr>
      <vt:lpstr>what</vt:lpstr>
      <vt:lpstr>Application</vt:lpstr>
      <vt:lpstr>数据集</vt:lpstr>
      <vt:lpstr>dataset</vt:lpstr>
      <vt:lpstr>实现深度估计</vt:lpstr>
      <vt:lpstr>how</vt:lpstr>
      <vt:lpstr>FCN（全卷积神经网络）</vt:lpstr>
      <vt:lpstr>fcn</vt:lpstr>
      <vt:lpstr>Fcrn</vt:lpstr>
      <vt:lpstr>Fcrn</vt:lpstr>
      <vt:lpstr>hed</vt:lpstr>
      <vt:lpstr>代码简述</vt:lpstr>
      <vt:lpstr>code</vt:lpstr>
      <vt:lpstr>code</vt:lpstr>
      <vt:lpstr>code</vt:lpstr>
      <vt:lpstr>code</vt:lpstr>
      <vt:lpstr>结果展示</vt:lpstr>
      <vt:lpstr>PowerPoint 演示文稿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深度估计</dc:title>
  <dc:creator>好好 罗</dc:creator>
  <cp:lastModifiedBy>好好 罗</cp:lastModifiedBy>
  <cp:revision>36</cp:revision>
  <dcterms:created xsi:type="dcterms:W3CDTF">2021-04-10T01:52:36Z</dcterms:created>
  <dcterms:modified xsi:type="dcterms:W3CDTF">2021-04-11T16:38:50Z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2018-08-01T18:32:06.5268786Z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